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3" r:id="rId3"/>
    <p:sldId id="260" r:id="rId4"/>
    <p:sldId id="265" r:id="rId5"/>
    <p:sldId id="272" r:id="rId6"/>
    <p:sldId id="267" r:id="rId7"/>
    <p:sldId id="268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3929"/>
    <a:srgbClr val="FFFFFF"/>
    <a:srgbClr val="003F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666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2" y="29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67" y="6250"/>
            <a:ext cx="12214933" cy="68708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100" y="253387"/>
            <a:ext cx="738075" cy="9474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55"/>
          <a:stretch/>
        </p:blipFill>
        <p:spPr>
          <a:xfrm>
            <a:off x="10767580" y="-12745"/>
            <a:ext cx="1501671" cy="135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09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935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417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1469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004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928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15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3293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8705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7477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812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100" y="253387"/>
            <a:ext cx="738075" cy="94745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55"/>
          <a:stretch/>
        </p:blipFill>
        <p:spPr>
          <a:xfrm>
            <a:off x="10767580" y="-12745"/>
            <a:ext cx="1501671" cy="1354863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 userDrawn="1"/>
        </p:nvCxnSpPr>
        <p:spPr>
          <a:xfrm>
            <a:off x="121186" y="1200838"/>
            <a:ext cx="907789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1443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504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0"/>
          <a:stretch/>
        </p:blipFill>
        <p:spPr>
          <a:xfrm>
            <a:off x="1425005" y="0"/>
            <a:ext cx="1436996" cy="12980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28" y="187286"/>
            <a:ext cx="738075" cy="94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187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4649118" cy="6858000"/>
          </a:xfrm>
          <a:prstGeom prst="rect">
            <a:avLst/>
          </a:prstGeom>
          <a:solidFill>
            <a:srgbClr val="DC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93" y="5662669"/>
            <a:ext cx="738075" cy="9474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0"/>
          <a:stretch/>
        </p:blipFill>
        <p:spPr>
          <a:xfrm>
            <a:off x="1380937" y="5420299"/>
            <a:ext cx="1436996" cy="129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893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1" y="24681"/>
            <a:ext cx="12148279" cy="683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128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11733-D765-4CA0-AB13-82CF957974D2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A461-4FF1-46E5-80B3-AD82CBD0D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014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11733-D765-4CA0-AB13-82CF957974D2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A461-4FF1-46E5-80B3-AD82CBD0D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18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11733-D765-4CA0-AB13-82CF957974D2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A461-4FF1-46E5-80B3-AD82CBD0D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358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11733-D765-4CA0-AB13-82CF957974D2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A461-4FF1-46E5-80B3-AD82CBD0D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872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67" y="6250"/>
            <a:ext cx="12214933" cy="68708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A11733-D765-4CA0-AB13-82CF957974D2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A461-4FF1-46E5-80B3-AD82CBD0DA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064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2" r:id="rId4"/>
    <p:sldLayoutId id="2147483654" r:id="rId5"/>
    <p:sldLayoutId id="2147483656" r:id="rId6"/>
    <p:sldLayoutId id="2147483657" r:id="rId7"/>
    <p:sldLayoutId id="2147483658" r:id="rId8"/>
    <p:sldLayoutId id="214748365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90B3B-68D7-4680-A148-AED501378F25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D9637-68B2-4C59-9D96-2C6C1050B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062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1" y="0"/>
            <a:ext cx="12104557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788" y="2776"/>
            <a:ext cx="12187066" cy="685522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31041" y="5020557"/>
            <a:ext cx="113299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Спикер:</a:t>
            </a:r>
          </a:p>
          <a:p>
            <a:r>
              <a:rPr lang="ru-RU" sz="2400" b="1" cap="all" dirty="0">
                <a:solidFill>
                  <a:schemeClr val="bg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Директор МАОУ «ОЦ № 5 г. Челябинска» </a:t>
            </a:r>
          </a:p>
          <a:p>
            <a:r>
              <a:rPr lang="ru-RU" sz="2400" b="1" cap="all" dirty="0">
                <a:solidFill>
                  <a:schemeClr val="bg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Марченко Евгений Геннадьевич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90447" y="1580643"/>
            <a:ext cx="1029310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DC3929"/>
                </a:solidFill>
                <a:latin typeface="Montserrat SemiBold" panose="000007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Интеграция общего и дополнительного образования, как элемент становления и развития МАОУ «ОЦ № 5 г. Челябинска»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94" y="118106"/>
            <a:ext cx="6210594" cy="1128803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859617" y="4627085"/>
            <a:ext cx="11329916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762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335403" y="373305"/>
            <a:ext cx="74796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DC392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ОБРАЗОВАТЕЛЬНЫЙ ЦЕНТР № 5</a:t>
            </a:r>
          </a:p>
        </p:txBody>
      </p:sp>
      <p:grpSp>
        <p:nvGrpSpPr>
          <p:cNvPr id="53" name="Группа 52">
            <a:extLst>
              <a:ext uri="{FF2B5EF4-FFF2-40B4-BE49-F238E27FC236}">
                <a16:creationId xmlns:a16="http://schemas.microsoft.com/office/drawing/2014/main" id="{296FAC03-9100-4B2D-9F1D-07CADB4293D8}"/>
              </a:ext>
            </a:extLst>
          </p:cNvPr>
          <p:cNvGrpSpPr/>
          <p:nvPr/>
        </p:nvGrpSpPr>
        <p:grpSpPr>
          <a:xfrm>
            <a:off x="564152" y="3603854"/>
            <a:ext cx="10558205" cy="3532406"/>
            <a:chOff x="816897" y="2031574"/>
            <a:chExt cx="10558205" cy="3532406"/>
          </a:xfrm>
        </p:grpSpPr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CED6E7A6-B8D6-4244-B6A1-E489EE2D22CB}"/>
                </a:ext>
              </a:extLst>
            </p:cNvPr>
            <p:cNvSpPr/>
            <p:nvPr/>
          </p:nvSpPr>
          <p:spPr>
            <a:xfrm>
              <a:off x="816897" y="4548317"/>
              <a:ext cx="2305223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bg2">
                      <a:lumMod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4320</a:t>
              </a:r>
            </a:p>
            <a:p>
              <a:pPr algn="ctr"/>
              <a:r>
                <a:rPr lang="ru-RU" dirty="0">
                  <a:solidFill>
                    <a:schemeClr val="bg2">
                      <a:lumMod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обучающихся</a:t>
              </a:r>
            </a:p>
            <a:p>
              <a:pPr algn="ctr"/>
              <a:r>
                <a:rPr lang="ru-RU" dirty="0">
                  <a:solidFill>
                    <a:schemeClr val="bg2">
                      <a:lumMod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</a:p>
          </p:txBody>
        </p: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4A86A63C-6D8B-4AD2-A6ED-CD6DA87125C1}"/>
                </a:ext>
              </a:extLst>
            </p:cNvPr>
            <p:cNvGrpSpPr/>
            <p:nvPr/>
          </p:nvGrpSpPr>
          <p:grpSpPr>
            <a:xfrm>
              <a:off x="816897" y="2031574"/>
              <a:ext cx="10558205" cy="2320000"/>
              <a:chOff x="-26671" y="1909024"/>
              <a:chExt cx="12218671" cy="2684861"/>
            </a:xfrm>
          </p:grpSpPr>
          <p:sp>
            <p:nvSpPr>
              <p:cNvPr id="3" name="Овал 2">
                <a:extLst>
                  <a:ext uri="{FF2B5EF4-FFF2-40B4-BE49-F238E27FC236}">
                    <a16:creationId xmlns:a16="http://schemas.microsoft.com/office/drawing/2014/main" id="{5496D36E-AA89-4A03-8F79-B777CDFB4B70}"/>
                  </a:ext>
                </a:extLst>
              </p:cNvPr>
              <p:cNvSpPr/>
              <p:nvPr/>
            </p:nvSpPr>
            <p:spPr>
              <a:xfrm>
                <a:off x="-26671" y="1909024"/>
                <a:ext cx="2667760" cy="2667760"/>
              </a:xfrm>
              <a:prstGeom prst="ellipse">
                <a:avLst/>
              </a:prstGeom>
              <a:solidFill>
                <a:srgbClr val="DC3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DC3929"/>
                  </a:solidFill>
                </a:endParaRPr>
              </a:p>
            </p:txBody>
          </p:sp>
          <p:sp>
            <p:nvSpPr>
              <p:cNvPr id="4" name="Овал 3">
                <a:extLst>
                  <a:ext uri="{FF2B5EF4-FFF2-40B4-BE49-F238E27FC236}">
                    <a16:creationId xmlns:a16="http://schemas.microsoft.com/office/drawing/2014/main" id="{59142D68-21CB-4371-BDE0-85AF700B61F6}"/>
                  </a:ext>
                </a:extLst>
              </p:cNvPr>
              <p:cNvSpPr/>
              <p:nvPr/>
            </p:nvSpPr>
            <p:spPr>
              <a:xfrm>
                <a:off x="3156966" y="1926125"/>
                <a:ext cx="2667760" cy="2667760"/>
              </a:xfrm>
              <a:prstGeom prst="ellipse">
                <a:avLst/>
              </a:prstGeom>
              <a:solidFill>
                <a:srgbClr val="003F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Овал 4">
                <a:extLst>
                  <a:ext uri="{FF2B5EF4-FFF2-40B4-BE49-F238E27FC236}">
                    <a16:creationId xmlns:a16="http://schemas.microsoft.com/office/drawing/2014/main" id="{98E2F829-B33E-4B85-BCF8-101F14EA1CFC}"/>
                  </a:ext>
                </a:extLst>
              </p:cNvPr>
              <p:cNvSpPr/>
              <p:nvPr/>
            </p:nvSpPr>
            <p:spPr>
              <a:xfrm>
                <a:off x="6340603" y="1909025"/>
                <a:ext cx="2667760" cy="2667760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Овал 5">
                <a:extLst>
                  <a:ext uri="{FF2B5EF4-FFF2-40B4-BE49-F238E27FC236}">
                    <a16:creationId xmlns:a16="http://schemas.microsoft.com/office/drawing/2014/main" id="{E1081748-0063-4E05-A6BF-5FCAA6BA4C09}"/>
                  </a:ext>
                </a:extLst>
              </p:cNvPr>
              <p:cNvSpPr/>
              <p:nvPr/>
            </p:nvSpPr>
            <p:spPr>
              <a:xfrm>
                <a:off x="2362947" y="2745503"/>
                <a:ext cx="1022542" cy="11197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Равнобедренный треугольник 7">
                <a:extLst>
                  <a:ext uri="{FF2B5EF4-FFF2-40B4-BE49-F238E27FC236}">
                    <a16:creationId xmlns:a16="http://schemas.microsoft.com/office/drawing/2014/main" id="{5DF37821-3231-4541-90C5-2414FA906685}"/>
                  </a:ext>
                </a:extLst>
              </p:cNvPr>
              <p:cNvSpPr/>
              <p:nvPr/>
            </p:nvSpPr>
            <p:spPr>
              <a:xfrm rot="5400000">
                <a:off x="2590729" y="3065972"/>
                <a:ext cx="688404" cy="593451"/>
              </a:xfrm>
              <a:prstGeom prst="triangle">
                <a:avLst/>
              </a:prstGeom>
              <a:solidFill>
                <a:srgbClr val="DC3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37" name="Группа 36">
                <a:extLst>
                  <a:ext uri="{FF2B5EF4-FFF2-40B4-BE49-F238E27FC236}">
                    <a16:creationId xmlns:a16="http://schemas.microsoft.com/office/drawing/2014/main" id="{0CF913B4-0FDB-4E3C-AF1B-278EE65E48CB}"/>
                  </a:ext>
                </a:extLst>
              </p:cNvPr>
              <p:cNvGrpSpPr/>
              <p:nvPr/>
            </p:nvGrpSpPr>
            <p:grpSpPr>
              <a:xfrm>
                <a:off x="5542925" y="2802840"/>
                <a:ext cx="1112139" cy="1119714"/>
                <a:chOff x="7103567" y="3031440"/>
                <a:chExt cx="1112139" cy="1119714"/>
              </a:xfrm>
            </p:grpSpPr>
            <p:sp>
              <p:nvSpPr>
                <p:cNvPr id="7" name="Овал 6">
                  <a:extLst>
                    <a:ext uri="{FF2B5EF4-FFF2-40B4-BE49-F238E27FC236}">
                      <a16:creationId xmlns:a16="http://schemas.microsoft.com/office/drawing/2014/main" id="{20DE24B7-DD08-44CA-A32F-E719FEC42D57}"/>
                    </a:ext>
                  </a:extLst>
                </p:cNvPr>
                <p:cNvSpPr/>
                <p:nvPr/>
              </p:nvSpPr>
              <p:spPr>
                <a:xfrm>
                  <a:off x="7103567" y="3031440"/>
                  <a:ext cx="1112139" cy="11197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" name="Равнобедренный треугольник 8">
                  <a:extLst>
                    <a:ext uri="{FF2B5EF4-FFF2-40B4-BE49-F238E27FC236}">
                      <a16:creationId xmlns:a16="http://schemas.microsoft.com/office/drawing/2014/main" id="{912405FF-58BB-4DB7-83A5-A63462D662A3}"/>
                    </a:ext>
                  </a:extLst>
                </p:cNvPr>
                <p:cNvSpPr/>
                <p:nvPr/>
              </p:nvSpPr>
              <p:spPr>
                <a:xfrm rot="5400000">
                  <a:off x="7438336" y="3294571"/>
                  <a:ext cx="688404" cy="593452"/>
                </a:xfrm>
                <a:prstGeom prst="triangle">
                  <a:avLst/>
                </a:prstGeom>
                <a:solidFill>
                  <a:srgbClr val="DC3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6" name="Овал 35">
                <a:extLst>
                  <a:ext uri="{FF2B5EF4-FFF2-40B4-BE49-F238E27FC236}">
                    <a16:creationId xmlns:a16="http://schemas.microsoft.com/office/drawing/2014/main" id="{3CFFD77E-2CAA-4560-AD8D-B6D09A8749C1}"/>
                  </a:ext>
                </a:extLst>
              </p:cNvPr>
              <p:cNvSpPr/>
              <p:nvPr/>
            </p:nvSpPr>
            <p:spPr>
              <a:xfrm>
                <a:off x="9524240" y="1909025"/>
                <a:ext cx="2667760" cy="2667760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38" name="Группа 37">
                <a:extLst>
                  <a:ext uri="{FF2B5EF4-FFF2-40B4-BE49-F238E27FC236}">
                    <a16:creationId xmlns:a16="http://schemas.microsoft.com/office/drawing/2014/main" id="{268DA3D6-4DF1-43AE-BE88-8C6FDF4AC912}"/>
                  </a:ext>
                </a:extLst>
              </p:cNvPr>
              <p:cNvGrpSpPr/>
              <p:nvPr/>
            </p:nvGrpSpPr>
            <p:grpSpPr>
              <a:xfrm>
                <a:off x="8707412" y="2745503"/>
                <a:ext cx="1112139" cy="1119714"/>
                <a:chOff x="7103567" y="3031440"/>
                <a:chExt cx="1112139" cy="1119714"/>
              </a:xfrm>
            </p:grpSpPr>
            <p:sp>
              <p:nvSpPr>
                <p:cNvPr id="39" name="Овал 38">
                  <a:extLst>
                    <a:ext uri="{FF2B5EF4-FFF2-40B4-BE49-F238E27FC236}">
                      <a16:creationId xmlns:a16="http://schemas.microsoft.com/office/drawing/2014/main" id="{C0D40F23-3CFE-4BAD-B8F7-5D480BC4A910}"/>
                    </a:ext>
                  </a:extLst>
                </p:cNvPr>
                <p:cNvSpPr/>
                <p:nvPr/>
              </p:nvSpPr>
              <p:spPr>
                <a:xfrm>
                  <a:off x="7103567" y="3031440"/>
                  <a:ext cx="1112139" cy="11197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" name="Равнобедренный треугольник 39">
                  <a:extLst>
                    <a:ext uri="{FF2B5EF4-FFF2-40B4-BE49-F238E27FC236}">
                      <a16:creationId xmlns:a16="http://schemas.microsoft.com/office/drawing/2014/main" id="{2AB16FA0-208E-4C74-8C12-4902E4A1128A}"/>
                    </a:ext>
                  </a:extLst>
                </p:cNvPr>
                <p:cNvSpPr/>
                <p:nvPr/>
              </p:nvSpPr>
              <p:spPr>
                <a:xfrm rot="5400000">
                  <a:off x="7482528" y="3294573"/>
                  <a:ext cx="688404" cy="593451"/>
                </a:xfrm>
                <a:prstGeom prst="triangle">
                  <a:avLst/>
                </a:prstGeom>
                <a:solidFill>
                  <a:srgbClr val="DC39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id="{46527214-62E3-46B5-9479-FC57F69BC0F3}"/>
                </a:ext>
              </a:extLst>
            </p:cNvPr>
            <p:cNvSpPr/>
            <p:nvPr/>
          </p:nvSpPr>
          <p:spPr>
            <a:xfrm>
              <a:off x="3567890" y="4548317"/>
              <a:ext cx="2305223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bg2">
                      <a:lumMod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31076м</a:t>
              </a:r>
              <a:r>
                <a:rPr lang="ru-RU" sz="2400" b="1" baseline="30000" dirty="0">
                  <a:solidFill>
                    <a:schemeClr val="bg2">
                      <a:lumMod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  <a:p>
              <a:pPr algn="ctr"/>
              <a:r>
                <a:rPr lang="ru-RU" dirty="0">
                  <a:solidFill>
                    <a:schemeClr val="bg2">
                      <a:lumMod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площадь</a:t>
              </a:r>
            </a:p>
            <a:p>
              <a:pPr algn="ctr"/>
              <a:r>
                <a:rPr lang="ru-RU" dirty="0">
                  <a:solidFill>
                    <a:schemeClr val="bg2">
                      <a:lumMod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7C29E5BA-A8BF-407B-9FEC-22F1D88A9381}"/>
                </a:ext>
              </a:extLst>
            </p:cNvPr>
            <p:cNvSpPr/>
            <p:nvPr/>
          </p:nvSpPr>
          <p:spPr>
            <a:xfrm>
              <a:off x="6318883" y="4548317"/>
              <a:ext cx="2305223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bg2">
                      <a:lumMod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291</a:t>
              </a:r>
            </a:p>
            <a:p>
              <a:pPr algn="ctr"/>
              <a:r>
                <a:rPr lang="ru-RU" dirty="0">
                  <a:solidFill>
                    <a:schemeClr val="bg2">
                      <a:lumMod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сотрудник</a:t>
              </a:r>
            </a:p>
            <a:p>
              <a:pPr algn="ctr"/>
              <a:r>
                <a:rPr lang="ru-RU" dirty="0">
                  <a:solidFill>
                    <a:schemeClr val="bg2">
                      <a:lumMod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id="{1CABF049-E137-4C10-A895-7B3B35F84D12}"/>
                </a:ext>
              </a:extLst>
            </p:cNvPr>
            <p:cNvSpPr/>
            <p:nvPr/>
          </p:nvSpPr>
          <p:spPr>
            <a:xfrm>
              <a:off x="9069876" y="4548316"/>
              <a:ext cx="2305223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bg2">
                      <a:lumMod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138</a:t>
              </a:r>
            </a:p>
            <a:p>
              <a:pPr algn="ctr"/>
              <a:r>
                <a:rPr lang="ru-RU" dirty="0">
                  <a:solidFill>
                    <a:schemeClr val="bg2">
                      <a:lumMod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классов</a:t>
              </a:r>
            </a:p>
            <a:p>
              <a:pPr algn="ctr"/>
              <a:r>
                <a:rPr lang="ru-RU" dirty="0">
                  <a:solidFill>
                    <a:schemeClr val="bg2">
                      <a:lumMod val="5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</a:p>
          </p:txBody>
        </p:sp>
        <p:pic>
          <p:nvPicPr>
            <p:cNvPr id="46" name="Рисунок 45">
              <a:extLst>
                <a:ext uri="{FF2B5EF4-FFF2-40B4-BE49-F238E27FC236}">
                  <a16:creationId xmlns:a16="http://schemas.microsoft.com/office/drawing/2014/main" id="{4E9E8D56-9AD5-4C5A-90DA-41626F423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395392" y="2643913"/>
              <a:ext cx="1762153" cy="1031892"/>
            </a:xfrm>
            <a:prstGeom prst="rect">
              <a:avLst/>
            </a:prstGeom>
          </p:spPr>
        </p:pic>
        <p:pic>
          <p:nvPicPr>
            <p:cNvPr id="48" name="Рисунок 47">
              <a:extLst>
                <a:ext uri="{FF2B5EF4-FFF2-40B4-BE49-F238E27FC236}">
                  <a16:creationId xmlns:a16="http://schemas.microsoft.com/office/drawing/2014/main" id="{B923D8D6-2832-47D5-9904-31F9D85CA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16951" y="2668240"/>
              <a:ext cx="920765" cy="1031892"/>
            </a:xfrm>
            <a:prstGeom prst="rect">
              <a:avLst/>
            </a:prstGeom>
          </p:spPr>
        </p:pic>
        <p:pic>
          <p:nvPicPr>
            <p:cNvPr id="50" name="Рисунок 49">
              <a:extLst>
                <a:ext uri="{FF2B5EF4-FFF2-40B4-BE49-F238E27FC236}">
                  <a16:creationId xmlns:a16="http://schemas.microsoft.com/office/drawing/2014/main" id="{2337EDBE-0056-4AEC-B62B-8E6607947AE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346184" y="2739582"/>
              <a:ext cx="1238270" cy="1031892"/>
            </a:xfrm>
            <a:prstGeom prst="rect">
              <a:avLst/>
            </a:prstGeom>
          </p:spPr>
        </p:pic>
        <p:pic>
          <p:nvPicPr>
            <p:cNvPr id="52" name="Рисунок 51">
              <a:extLst>
                <a:ext uri="{FF2B5EF4-FFF2-40B4-BE49-F238E27FC236}">
                  <a16:creationId xmlns:a16="http://schemas.microsoft.com/office/drawing/2014/main" id="{34F5DEE3-E6A1-4015-97EE-41A9C624A8E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151897" y="2643913"/>
              <a:ext cx="1143019" cy="1143019"/>
            </a:xfrm>
            <a:prstGeom prst="rect">
              <a:avLst/>
            </a:prstGeom>
          </p:spPr>
        </p:pic>
      </p:grp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045E5EE-C3B3-B62B-550E-10D03B0E1918}"/>
              </a:ext>
            </a:extLst>
          </p:cNvPr>
          <p:cNvSpPr/>
          <p:nvPr/>
        </p:nvSpPr>
        <p:spPr>
          <a:xfrm>
            <a:off x="334236" y="1988204"/>
            <a:ext cx="59618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DC392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проживающих в микрорайоне «Парковый» 84552 человека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49B65D4-449F-8973-0D05-32C54FA1A49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64206" y="1431261"/>
            <a:ext cx="3478832" cy="206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5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173302" y="428145"/>
            <a:ext cx="74796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DC392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Дополнительное образование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00C66D5-9F57-40BE-8892-3F1CB1DC5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2083" y="1175543"/>
            <a:ext cx="10467834" cy="35599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86819B-63A9-D198-641F-AC759BADB743}"/>
              </a:ext>
            </a:extLst>
          </p:cNvPr>
          <p:cNvSpPr txBox="1"/>
          <p:nvPr/>
        </p:nvSpPr>
        <p:spPr>
          <a:xfrm>
            <a:off x="2997151" y="4986646"/>
            <a:ext cx="5959764" cy="730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</a:pPr>
            <a:r>
              <a:rPr lang="ru-RU" sz="1200" b="1" dirty="0">
                <a:solidFill>
                  <a:srgbClr val="FF0000"/>
                </a:solidFill>
                <a:latin typeface="Montserrat ExtraBold" pitchFamily="2" charset="-52"/>
                <a:ea typeface="Tahoma" panose="020B0604030504040204" pitchFamily="34" charset="0"/>
                <a:cs typeface="Tahoma" panose="020B0604030504040204" pitchFamily="34" charset="0"/>
              </a:rPr>
              <a:t>ТЕАТРАЛЬНАЯ СТУДИЯ «ПРОЛОГ»</a:t>
            </a:r>
          </a:p>
          <a:p>
            <a:r>
              <a:rPr lang="ru-RU" sz="1200" dirty="0">
                <a:solidFill>
                  <a:srgbClr val="FF0000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II Всероссийский фестиваль </a:t>
            </a:r>
          </a:p>
          <a:p>
            <a:r>
              <a:rPr lang="ru-RU" sz="1200" dirty="0">
                <a:solidFill>
                  <a:srgbClr val="FF0000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«Российская школьная весна» 2024 г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BFC6C5-3D39-EC1E-1982-E1EBFBE55481}"/>
              </a:ext>
            </a:extLst>
          </p:cNvPr>
          <p:cNvSpPr txBox="1"/>
          <p:nvPr/>
        </p:nvSpPr>
        <p:spPr>
          <a:xfrm>
            <a:off x="2997151" y="5891246"/>
            <a:ext cx="37424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FF0000"/>
                </a:solidFill>
                <a:latin typeface="Montserrat ExtraBold" pitchFamily="2" charset="-52"/>
                <a:ea typeface="Tahoma" panose="020B0604030504040204" pitchFamily="34" charset="0"/>
                <a:cs typeface="Tahoma" panose="020B0604030504040204" pitchFamily="34" charset="0"/>
              </a:rPr>
              <a:t>КОМАНДА ПО ЧИРЛИДИНГУ </a:t>
            </a:r>
          </a:p>
          <a:p>
            <a:r>
              <a:rPr lang="ru-RU" sz="1200" b="1" dirty="0">
                <a:solidFill>
                  <a:srgbClr val="FF0000"/>
                </a:solidFill>
                <a:latin typeface="Montserrat ExtraBold" pitchFamily="2" charset="-52"/>
                <a:ea typeface="Tahoma" panose="020B0604030504040204" pitchFamily="34" charset="0"/>
                <a:cs typeface="Tahoma" panose="020B0604030504040204" pitchFamily="34" charset="0"/>
              </a:rPr>
              <a:t>«КОМЕТЫ»</a:t>
            </a:r>
          </a:p>
          <a:p>
            <a:r>
              <a:rPr lang="ru-RU" sz="1200" dirty="0">
                <a:solidFill>
                  <a:srgbClr val="FF0000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Всероссийские соревнования «Волжские просторы» г. Самара победители 2024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328EBA-3AD5-3B96-BF1E-0AF885E3A640}"/>
              </a:ext>
            </a:extLst>
          </p:cNvPr>
          <p:cNvSpPr txBox="1"/>
          <p:nvPr/>
        </p:nvSpPr>
        <p:spPr>
          <a:xfrm>
            <a:off x="7162581" y="4951488"/>
            <a:ext cx="4426528" cy="730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</a:pPr>
            <a:r>
              <a:rPr lang="ru-RU" sz="1200" b="1" dirty="0">
                <a:solidFill>
                  <a:srgbClr val="FF0000"/>
                </a:solidFill>
                <a:latin typeface="Montserrat ExtraBold" pitchFamily="2" charset="-52"/>
                <a:ea typeface="Tahoma" panose="020B0604030504040204" pitchFamily="34" charset="0"/>
                <a:cs typeface="Tahoma" panose="020B0604030504040204" pitchFamily="34" charset="0"/>
              </a:rPr>
              <a:t>КАРАТЭ КИОКУСИНКАЙ</a:t>
            </a:r>
          </a:p>
          <a:p>
            <a:r>
              <a:rPr lang="ru-RU" sz="1200" dirty="0">
                <a:solidFill>
                  <a:srgbClr val="FF0000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Победители Первенства Уральского Федерального округа по </a:t>
            </a:r>
            <a:r>
              <a:rPr lang="ru-RU" sz="1200" dirty="0" err="1">
                <a:solidFill>
                  <a:srgbClr val="FF0000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Киокусинкай</a:t>
            </a:r>
            <a:endParaRPr lang="ru-RU" sz="1200" dirty="0">
              <a:solidFill>
                <a:srgbClr val="FF0000"/>
              </a:solidFill>
              <a:latin typeface="Montserrat Medium" panose="000006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C38B8B-F883-E544-09F7-304404230C38}"/>
              </a:ext>
            </a:extLst>
          </p:cNvPr>
          <p:cNvSpPr txBox="1"/>
          <p:nvPr/>
        </p:nvSpPr>
        <p:spPr>
          <a:xfrm>
            <a:off x="7162581" y="5891246"/>
            <a:ext cx="52594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FF0000"/>
                </a:solidFill>
                <a:latin typeface="Montserrat ExtraBold" pitchFamily="2" charset="-52"/>
                <a:ea typeface="Tahoma" panose="020B0604030504040204" pitchFamily="34" charset="0"/>
                <a:cs typeface="Tahoma" panose="020B0604030504040204" pitchFamily="34" charset="0"/>
              </a:rPr>
              <a:t>ХОРЕОГРАФИЧЕСКИЙ КОЛЛЕКТИВ</a:t>
            </a:r>
          </a:p>
          <a:p>
            <a:r>
              <a:rPr lang="ru-RU" sz="1200" b="1" dirty="0">
                <a:solidFill>
                  <a:srgbClr val="FF0000"/>
                </a:solidFill>
                <a:latin typeface="Montserrat ExtraBold" pitchFamily="2" charset="-52"/>
                <a:ea typeface="Tahoma" panose="020B0604030504040204" pitchFamily="34" charset="0"/>
                <a:cs typeface="Tahoma" panose="020B0604030504040204" pitchFamily="34" charset="0"/>
              </a:rPr>
              <a:t> «МЕТЕОРИТ»</a:t>
            </a:r>
          </a:p>
          <a:p>
            <a:r>
              <a:rPr lang="ru-RU" sz="1200" dirty="0">
                <a:solidFill>
                  <a:srgbClr val="FF0000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Победители Всероссийского конкурса «Танцевальный прорыв»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14CE138-0B4C-F6D4-CDA7-C4E5D923807B}"/>
              </a:ext>
            </a:extLst>
          </p:cNvPr>
          <p:cNvSpPr/>
          <p:nvPr/>
        </p:nvSpPr>
        <p:spPr>
          <a:xfrm>
            <a:off x="0" y="5316972"/>
            <a:ext cx="30132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DC392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 коллектива</a:t>
            </a:r>
          </a:p>
          <a:p>
            <a:endParaRPr lang="ru-RU" sz="3200" b="1" dirty="0">
              <a:solidFill>
                <a:srgbClr val="DC392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184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2955AB-8781-AC43-2942-54DFB22A7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546F4B7-09F5-31E3-4F13-00B247EDB836}"/>
              </a:ext>
            </a:extLst>
          </p:cNvPr>
          <p:cNvSpPr/>
          <p:nvPr/>
        </p:nvSpPr>
        <p:spPr>
          <a:xfrm>
            <a:off x="4354036" y="103559"/>
            <a:ext cx="74796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ПРИМЕР ДЛИННОГО ЗАГОЛОВКА </a:t>
            </a:r>
          </a:p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СВЕТЛОГО СЛАЙДА</a:t>
            </a:r>
            <a:endParaRPr lang="ru-RU" sz="3200" b="1" cap="all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E9C86B0-7469-BEB5-423C-4D8E87B01739}"/>
              </a:ext>
            </a:extLst>
          </p:cNvPr>
          <p:cNvSpPr/>
          <p:nvPr/>
        </p:nvSpPr>
        <p:spPr>
          <a:xfrm>
            <a:off x="4495573" y="1180777"/>
            <a:ext cx="7696427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3F7D"/>
              </a:solidFill>
            </a:endParaRPr>
          </a:p>
        </p:txBody>
      </p:sp>
      <p:sp>
        <p:nvSpPr>
          <p:cNvPr id="24" name="Полилиния 23">
            <a:extLst>
              <a:ext uri="{FF2B5EF4-FFF2-40B4-BE49-F238E27FC236}">
                <a16:creationId xmlns:a16="http://schemas.microsoft.com/office/drawing/2014/main" id="{44BED543-728A-88B7-C1AF-1E1FEB5B65D1}"/>
              </a:ext>
            </a:extLst>
          </p:cNvPr>
          <p:cNvSpPr/>
          <p:nvPr/>
        </p:nvSpPr>
        <p:spPr>
          <a:xfrm>
            <a:off x="2167456" y="-1"/>
            <a:ext cx="10024545" cy="6858001"/>
          </a:xfrm>
          <a:custGeom>
            <a:avLst/>
            <a:gdLst>
              <a:gd name="connsiteX0" fmla="*/ 0 w 10024545"/>
              <a:gd name="connsiteY0" fmla="*/ 0 h 6858001"/>
              <a:gd name="connsiteX1" fmla="*/ 10024545 w 10024545"/>
              <a:gd name="connsiteY1" fmla="*/ 0 h 6858001"/>
              <a:gd name="connsiteX2" fmla="*/ 10024545 w 10024545"/>
              <a:gd name="connsiteY2" fmla="*/ 6858001 h 6858001"/>
              <a:gd name="connsiteX3" fmla="*/ 487434 w 10024545"/>
              <a:gd name="connsiteY3" fmla="*/ 6858001 h 6858001"/>
              <a:gd name="connsiteX4" fmla="*/ 505117 w 10024545"/>
              <a:gd name="connsiteY4" fmla="*/ 6850007 h 6858001"/>
              <a:gd name="connsiteX5" fmla="*/ 2595045 w 10024545"/>
              <a:gd name="connsiteY5" fmla="*/ 3524364 h 6858001"/>
              <a:gd name="connsiteX6" fmla="*/ 2715 w 10024545"/>
              <a:gd name="connsiteY6" fmla="*/ 77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24545" h="6858001">
                <a:moveTo>
                  <a:pt x="0" y="0"/>
                </a:moveTo>
                <a:lnTo>
                  <a:pt x="10024545" y="0"/>
                </a:lnTo>
                <a:lnTo>
                  <a:pt x="10024545" y="6858001"/>
                </a:lnTo>
                <a:lnTo>
                  <a:pt x="487434" y="6858001"/>
                </a:lnTo>
                <a:lnTo>
                  <a:pt x="505117" y="6850007"/>
                </a:lnTo>
                <a:cubicBezTo>
                  <a:pt x="1741708" y="6254157"/>
                  <a:pt x="2595045" y="4988914"/>
                  <a:pt x="2595045" y="3524364"/>
                </a:cubicBezTo>
                <a:cubicBezTo>
                  <a:pt x="2595045" y="1868786"/>
                  <a:pt x="1504580" y="467899"/>
                  <a:pt x="2715" y="771"/>
                </a:cubicBezTo>
                <a:close/>
              </a:path>
            </a:pathLst>
          </a:custGeom>
          <a:solidFill>
            <a:srgbClr val="DC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61B6FD78-7060-27C4-D93A-451D94F4A319}"/>
              </a:ext>
            </a:extLst>
          </p:cNvPr>
          <p:cNvGrpSpPr/>
          <p:nvPr/>
        </p:nvGrpSpPr>
        <p:grpSpPr>
          <a:xfrm>
            <a:off x="4644384" y="-260378"/>
            <a:ext cx="7212445" cy="2616101"/>
            <a:chOff x="4276241" y="-323617"/>
            <a:chExt cx="7212445" cy="2616101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4928D5D-C753-8EE2-31E3-21FB5B12C3F2}"/>
                </a:ext>
              </a:extLst>
            </p:cNvPr>
            <p:cNvSpPr txBox="1"/>
            <p:nvPr/>
          </p:nvSpPr>
          <p:spPr>
            <a:xfrm>
              <a:off x="4276241" y="-323617"/>
              <a:ext cx="6020550" cy="2616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4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endParaRPr lang="ru-RU" sz="14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endParaRPr lang="ru-RU" sz="14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endParaRPr lang="ru-RU" sz="14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endParaRPr lang="ru-RU" sz="14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endParaRPr lang="ru-RU" sz="1400" b="1" dirty="0">
                <a:solidFill>
                  <a:schemeClr val="bg1"/>
                </a:solidFill>
                <a:latin typeface="Montserrat Black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ru-RU" sz="1600" b="1" dirty="0">
                  <a:solidFill>
                    <a:schemeClr val="bg1"/>
                  </a:solidFill>
                  <a:latin typeface="Montserrat Black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Миссией </a:t>
              </a:r>
              <a:r>
                <a:rPr lang="ru-RU" sz="16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Образовательного центра является: предоставление гарантированного максимального широкого поля возможностей образования участникам образовательного процесса для развития личной культуры обучающихся.</a:t>
              </a:r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C1319E99-7DA7-BBB3-8DB9-966F282AC2AA}"/>
                </a:ext>
              </a:extLst>
            </p:cNvPr>
            <p:cNvSpPr/>
            <p:nvPr/>
          </p:nvSpPr>
          <p:spPr>
            <a:xfrm>
              <a:off x="4276241" y="-157790"/>
              <a:ext cx="7212445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2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Программа развития </a:t>
              </a:r>
            </a:p>
            <a:p>
              <a:r>
                <a:rPr lang="ru-RU" sz="32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МАОУ «ОЦ № 5 г. Челябинска»</a:t>
              </a:r>
            </a:p>
          </p:txBody>
        </p:sp>
      </p:grp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B7A7CF3-1812-BF3D-ED4C-6F09B5D0DF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782" y="-2"/>
            <a:ext cx="829624" cy="106497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2393BFC-744A-DEC3-67C5-367F83EED2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0"/>
          <a:stretch/>
        </p:blipFill>
        <p:spPr>
          <a:xfrm>
            <a:off x="10876761" y="5494015"/>
            <a:ext cx="1638154" cy="14797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FF7AC9-37AC-931E-B9F5-80D98318AD88}"/>
              </a:ext>
            </a:extLst>
          </p:cNvPr>
          <p:cNvSpPr txBox="1"/>
          <p:nvPr/>
        </p:nvSpPr>
        <p:spPr>
          <a:xfrm>
            <a:off x="5869136" y="1598402"/>
            <a:ext cx="648432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600" b="1" dirty="0">
                <a:solidFill>
                  <a:schemeClr val="bg1"/>
                </a:solidFill>
                <a:latin typeface="Montserrat Black" pitchFamily="2" charset="-52"/>
                <a:ea typeface="Tahoma" panose="020B0604030504040204" pitchFamily="34" charset="0"/>
                <a:cs typeface="Tahoma" panose="020B0604030504040204" pitchFamily="34" charset="0"/>
              </a:rPr>
              <a:t>Задачи программы развития:</a:t>
            </a:r>
          </a:p>
          <a:p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- Оптимальное сочетание основного и дополнительного образования;</a:t>
            </a:r>
            <a:r>
              <a:rPr lang="ru-RU" sz="2400" dirty="0"/>
              <a:t> </a:t>
            </a:r>
            <a:b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- структурирование единой развивающей образовательной среды;</a:t>
            </a:r>
          </a:p>
          <a:p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- обеспечение на всех уровнях преемственности в достижении нового качества образования.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31F2FE-D0D8-3DEB-F8A4-B4F0A1CE1D3C}"/>
              </a:ext>
            </a:extLst>
          </p:cNvPr>
          <p:cNvSpPr txBox="1"/>
          <p:nvPr/>
        </p:nvSpPr>
        <p:spPr>
          <a:xfrm>
            <a:off x="4644384" y="3676006"/>
            <a:ext cx="648432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400" dirty="0">
              <a:solidFill>
                <a:schemeClr val="bg1"/>
              </a:solidFill>
              <a:latin typeface="Montserrat Medium" panose="000006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600" b="1" dirty="0">
                <a:solidFill>
                  <a:schemeClr val="bg1"/>
                </a:solidFill>
                <a:latin typeface="Montserrat Black" pitchFamily="2" charset="-52"/>
                <a:ea typeface="Tahoma" panose="020B0604030504040204" pitchFamily="34" charset="0"/>
                <a:cs typeface="Tahoma" panose="020B0604030504040204" pitchFamily="34" charset="0"/>
              </a:rPr>
              <a:t>Цели инновационных проектов:</a:t>
            </a:r>
            <a:br>
              <a:rPr lang="ru-RU" sz="1400" b="1" dirty="0">
                <a:solidFill>
                  <a:schemeClr val="bg1"/>
                </a:solidFill>
                <a:latin typeface="Montserrat Black" pitchFamily="2" charset="-52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400" b="1" dirty="0">
              <a:solidFill>
                <a:schemeClr val="bg1"/>
              </a:solidFill>
              <a:latin typeface="Montserrat Black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1450" indent="-171450">
              <a:buFontTx/>
              <a:buChar char="-"/>
            </a:pP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разработка механизмов и алгоритмов построения индивидуальных программ развития обучающихся; </a:t>
            </a:r>
          </a:p>
          <a:p>
            <a:pPr marL="171450" indent="-171450">
              <a:buFontTx/>
              <a:buChar char="-"/>
            </a:pP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разработка структуры единой развивающей и развивающейся образовательной среды;</a:t>
            </a:r>
          </a:p>
          <a:p>
            <a:pPr marL="171450" indent="-171450">
              <a:buFontTx/>
              <a:buChar char="-"/>
            </a:pP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разработка общей стратегии образования, которая включает все виды образовательной деятельности, в том числе систему дополнительного образования.</a:t>
            </a:r>
          </a:p>
        </p:txBody>
      </p:sp>
      <p:pic>
        <p:nvPicPr>
          <p:cNvPr id="10" name="Рисунок 9" descr="Изображение выглядит как мультфильм, графическая вставка, Графика, иллюстрац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A09FE1D-01E8-AB11-8CBA-2F8CD1AECB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01" y="1324224"/>
            <a:ext cx="3218588" cy="470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506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90E747-142C-4DCF-B21E-3E003F3C52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831394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447D6BA-8D92-4910-9BAA-1B25B46C0D27}"/>
              </a:ext>
            </a:extLst>
          </p:cNvPr>
          <p:cNvSpPr/>
          <p:nvPr/>
        </p:nvSpPr>
        <p:spPr>
          <a:xfrm>
            <a:off x="-18107" y="-1"/>
            <a:ext cx="5763125" cy="194495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10000"/>
                  <a:alpha val="71000"/>
                </a:schemeClr>
              </a:gs>
              <a:gs pos="50000">
                <a:schemeClr val="bg1">
                  <a:lumMod val="10000"/>
                  <a:alpha val="68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354036" y="103559"/>
            <a:ext cx="74796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ПРИМЕР ДЛИННОГО ЗАГОЛОВКА </a:t>
            </a:r>
          </a:p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СВЕТЛОГО СЛАЙДА</a:t>
            </a:r>
            <a:endParaRPr lang="ru-RU" sz="3200" b="1" cap="all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95573" y="1180777"/>
            <a:ext cx="7696427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3F7D"/>
              </a:solidFill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2209819" y="0"/>
            <a:ext cx="10024545" cy="6858001"/>
          </a:xfrm>
          <a:custGeom>
            <a:avLst/>
            <a:gdLst>
              <a:gd name="connsiteX0" fmla="*/ 0 w 10024545"/>
              <a:gd name="connsiteY0" fmla="*/ 0 h 6858001"/>
              <a:gd name="connsiteX1" fmla="*/ 10024545 w 10024545"/>
              <a:gd name="connsiteY1" fmla="*/ 0 h 6858001"/>
              <a:gd name="connsiteX2" fmla="*/ 10024545 w 10024545"/>
              <a:gd name="connsiteY2" fmla="*/ 6858001 h 6858001"/>
              <a:gd name="connsiteX3" fmla="*/ 487434 w 10024545"/>
              <a:gd name="connsiteY3" fmla="*/ 6858001 h 6858001"/>
              <a:gd name="connsiteX4" fmla="*/ 505117 w 10024545"/>
              <a:gd name="connsiteY4" fmla="*/ 6850007 h 6858001"/>
              <a:gd name="connsiteX5" fmla="*/ 2595045 w 10024545"/>
              <a:gd name="connsiteY5" fmla="*/ 3524364 h 6858001"/>
              <a:gd name="connsiteX6" fmla="*/ 2715 w 10024545"/>
              <a:gd name="connsiteY6" fmla="*/ 77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24545" h="6858001">
                <a:moveTo>
                  <a:pt x="0" y="0"/>
                </a:moveTo>
                <a:lnTo>
                  <a:pt x="10024545" y="0"/>
                </a:lnTo>
                <a:lnTo>
                  <a:pt x="10024545" y="6858001"/>
                </a:lnTo>
                <a:lnTo>
                  <a:pt x="487434" y="6858001"/>
                </a:lnTo>
                <a:lnTo>
                  <a:pt x="505117" y="6850007"/>
                </a:lnTo>
                <a:cubicBezTo>
                  <a:pt x="1741708" y="6254157"/>
                  <a:pt x="2595045" y="4988914"/>
                  <a:pt x="2595045" y="3524364"/>
                </a:cubicBezTo>
                <a:cubicBezTo>
                  <a:pt x="2595045" y="1868786"/>
                  <a:pt x="1504580" y="467899"/>
                  <a:pt x="2715" y="771"/>
                </a:cubicBezTo>
                <a:close/>
              </a:path>
            </a:pathLst>
          </a:custGeom>
          <a:solidFill>
            <a:srgbClr val="DC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5468771" y="1180116"/>
            <a:ext cx="6864766" cy="2230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 1 ПО 7 КЛАССЫ</a:t>
            </a:r>
          </a:p>
          <a:p>
            <a:pPr>
              <a:lnSpc>
                <a:spcPts val="2100"/>
              </a:lnSpc>
            </a:pP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9 классов</a:t>
            </a:r>
          </a:p>
          <a:p>
            <a:pPr>
              <a:lnSpc>
                <a:spcPts val="2100"/>
              </a:lnSpc>
            </a:pP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266 обучающихся</a:t>
            </a:r>
          </a:p>
          <a:p>
            <a:pPr>
              <a:lnSpc>
                <a:spcPts val="2100"/>
              </a:lnSpc>
            </a:pPr>
            <a:r>
              <a:rPr lang="ru-RU" sz="1600" b="1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Дополнительные образовательные программы</a:t>
            </a: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</a:p>
          <a:p>
            <a:pPr>
              <a:lnSpc>
                <a:spcPts val="2100"/>
              </a:lnSpc>
            </a:pP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Рукопашный бой, Хореография, БПЛА</a:t>
            </a:r>
          </a:p>
          <a:p>
            <a:pPr>
              <a:lnSpc>
                <a:spcPts val="2100"/>
              </a:lnSpc>
            </a:pPr>
            <a:r>
              <a:rPr lang="ru-RU" sz="1600" b="1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Внеурочная деятельность</a:t>
            </a: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: Английский клуб, Основы безопасности жизнедеятельности, Мир информатики, Основы правовой культуры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468772" y="200955"/>
            <a:ext cx="54272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Классы детской юридической академии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79" y="-2"/>
            <a:ext cx="829624" cy="10649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0"/>
          <a:stretch/>
        </p:blipFill>
        <p:spPr>
          <a:xfrm>
            <a:off x="10817746" y="-206908"/>
            <a:ext cx="1638154" cy="147979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11603FD-9382-4E04-89C4-F89240922AFD}"/>
              </a:ext>
            </a:extLst>
          </p:cNvPr>
          <p:cNvSpPr txBox="1"/>
          <p:nvPr/>
        </p:nvSpPr>
        <p:spPr>
          <a:xfrm>
            <a:off x="5455073" y="4358598"/>
            <a:ext cx="6779291" cy="2499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 7 ПО 9 КЛАССЫ</a:t>
            </a:r>
          </a:p>
          <a:p>
            <a:pPr>
              <a:lnSpc>
                <a:spcPts val="2100"/>
              </a:lnSpc>
            </a:pP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3 класса</a:t>
            </a:r>
          </a:p>
          <a:p>
            <a:pPr>
              <a:lnSpc>
                <a:spcPts val="2100"/>
              </a:lnSpc>
            </a:pP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87 обучающихся</a:t>
            </a:r>
          </a:p>
          <a:p>
            <a:pPr>
              <a:lnSpc>
                <a:spcPts val="2100"/>
              </a:lnSpc>
            </a:pPr>
            <a:r>
              <a:rPr lang="ru-RU" sz="1600" b="1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Дополнительные образовательные программы</a:t>
            </a: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</a:p>
          <a:p>
            <a:pPr>
              <a:lnSpc>
                <a:spcPts val="2100"/>
              </a:lnSpc>
            </a:pP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Рукопашный бой, Хореография, БПЛА</a:t>
            </a:r>
          </a:p>
          <a:p>
            <a:pPr>
              <a:lnSpc>
                <a:spcPts val="2100"/>
              </a:lnSpc>
            </a:pPr>
            <a:r>
              <a:rPr lang="ru-RU" sz="1600" b="1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Внеурочная деятельность</a:t>
            </a: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: Мир информатики, Черчение, Математический клуб, Основы физики</a:t>
            </a:r>
          </a:p>
          <a:p>
            <a:pPr>
              <a:lnSpc>
                <a:spcPts val="2100"/>
              </a:lnSpc>
            </a:pPr>
            <a:r>
              <a:rPr lang="ru-RU" sz="16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Еженедельные занятия с преподавателями на площадке учебного центра ГУ МВД России по Челябинской области 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1FA2E983-DF28-4AED-8CD9-1624F5530687}"/>
              </a:ext>
            </a:extLst>
          </p:cNvPr>
          <p:cNvSpPr/>
          <p:nvPr/>
        </p:nvSpPr>
        <p:spPr>
          <a:xfrm>
            <a:off x="5455073" y="3450991"/>
            <a:ext cx="54272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Классы детской полицейской академии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698FF75-04BF-4AAB-9195-4B8A20F5885C}"/>
              </a:ext>
            </a:extLst>
          </p:cNvPr>
          <p:cNvSpPr/>
          <p:nvPr/>
        </p:nvSpPr>
        <p:spPr>
          <a:xfrm>
            <a:off x="5442172" y="23760"/>
            <a:ext cx="542720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Ступень начального и основного общего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080956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8A73770-79E3-A3B2-2FC5-D5558F02A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7557" y="-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354036" y="103559"/>
            <a:ext cx="74796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ПРИМЕР ДЛИННОГО ЗАГОЛОВКА </a:t>
            </a:r>
          </a:p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СВЕТЛОГО СЛАЙДА</a:t>
            </a:r>
            <a:endParaRPr lang="ru-RU" sz="3200" b="1" cap="all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95573" y="1180777"/>
            <a:ext cx="7696427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3F7D"/>
              </a:solidFill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2167456" y="-1"/>
            <a:ext cx="10024545" cy="6858001"/>
          </a:xfrm>
          <a:custGeom>
            <a:avLst/>
            <a:gdLst>
              <a:gd name="connsiteX0" fmla="*/ 0 w 10024545"/>
              <a:gd name="connsiteY0" fmla="*/ 0 h 6858001"/>
              <a:gd name="connsiteX1" fmla="*/ 10024545 w 10024545"/>
              <a:gd name="connsiteY1" fmla="*/ 0 h 6858001"/>
              <a:gd name="connsiteX2" fmla="*/ 10024545 w 10024545"/>
              <a:gd name="connsiteY2" fmla="*/ 6858001 h 6858001"/>
              <a:gd name="connsiteX3" fmla="*/ 487434 w 10024545"/>
              <a:gd name="connsiteY3" fmla="*/ 6858001 h 6858001"/>
              <a:gd name="connsiteX4" fmla="*/ 505117 w 10024545"/>
              <a:gd name="connsiteY4" fmla="*/ 6850007 h 6858001"/>
              <a:gd name="connsiteX5" fmla="*/ 2595045 w 10024545"/>
              <a:gd name="connsiteY5" fmla="*/ 3524364 h 6858001"/>
              <a:gd name="connsiteX6" fmla="*/ 2715 w 10024545"/>
              <a:gd name="connsiteY6" fmla="*/ 77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24545" h="6858001">
                <a:moveTo>
                  <a:pt x="0" y="0"/>
                </a:moveTo>
                <a:lnTo>
                  <a:pt x="10024545" y="0"/>
                </a:lnTo>
                <a:lnTo>
                  <a:pt x="10024545" y="6858001"/>
                </a:lnTo>
                <a:lnTo>
                  <a:pt x="487434" y="6858001"/>
                </a:lnTo>
                <a:lnTo>
                  <a:pt x="505117" y="6850007"/>
                </a:lnTo>
                <a:cubicBezTo>
                  <a:pt x="1741708" y="6254157"/>
                  <a:pt x="2595045" y="4988914"/>
                  <a:pt x="2595045" y="3524364"/>
                </a:cubicBezTo>
                <a:cubicBezTo>
                  <a:pt x="2595045" y="1868786"/>
                  <a:pt x="1504580" y="467899"/>
                  <a:pt x="2715" y="771"/>
                </a:cubicBezTo>
                <a:close/>
              </a:path>
            </a:pathLst>
          </a:custGeom>
          <a:solidFill>
            <a:srgbClr val="DC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0844F520-F033-40CA-8D16-E3D3E3308E22}"/>
              </a:ext>
            </a:extLst>
          </p:cNvPr>
          <p:cNvGrpSpPr/>
          <p:nvPr/>
        </p:nvGrpSpPr>
        <p:grpSpPr>
          <a:xfrm>
            <a:off x="4996873" y="576937"/>
            <a:ext cx="7195128" cy="6297619"/>
            <a:chOff x="5671092" y="445825"/>
            <a:chExt cx="5401670" cy="6297619"/>
          </a:xfrm>
        </p:grpSpPr>
        <p:sp>
          <p:nvSpPr>
            <p:cNvPr id="27" name="TextBox 26"/>
            <p:cNvSpPr txBox="1"/>
            <p:nvPr/>
          </p:nvSpPr>
          <p:spPr>
            <a:xfrm>
              <a:off x="5671092" y="1203466"/>
              <a:ext cx="5401670" cy="5539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1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310 обучающихся</a:t>
              </a:r>
            </a:p>
            <a:p>
              <a:endParaRPr lang="ru-RU" sz="21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ru-RU" sz="21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      — 3 Гуманитарных класса </a:t>
              </a:r>
            </a:p>
            <a:p>
              <a:r>
                <a:rPr lang="ru-RU" sz="21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      — 4 Инженерных класса    </a:t>
              </a:r>
            </a:p>
            <a:p>
              <a:r>
                <a:rPr lang="ru-RU" sz="21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      — 3 Биоинженерных класса</a:t>
              </a:r>
            </a:p>
            <a:p>
              <a:endParaRPr lang="ru-RU" sz="21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ru-RU" sz="2100" b="1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Дополнительные образовательные программы</a:t>
              </a:r>
              <a:r>
                <a:rPr lang="ru-RU" sz="21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: Технология САПР, Робототехника, БПЛА, Основы социологии</a:t>
              </a:r>
            </a:p>
            <a:p>
              <a:endParaRPr lang="ru-RU" sz="21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ru-RU" sz="2100" b="1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Внеурочная деятельность</a:t>
              </a:r>
              <a:r>
                <a:rPr lang="ru-RU" sz="21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: Индивидуальный проект, Мир информатики, Черчение </a:t>
              </a:r>
            </a:p>
            <a:p>
              <a:endParaRPr lang="ru-RU" sz="21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ru-RU" sz="21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Еженедельные занятия биоинженерных классов с преподавателями на площадке ФГБОУ ВО </a:t>
              </a:r>
              <a:r>
                <a:rPr lang="ru-RU" sz="2100" dirty="0" err="1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ЧелГУ</a:t>
              </a:r>
              <a:endParaRPr lang="ru-RU" sz="21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endParaRPr lang="ru-RU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5671092" y="445825"/>
              <a:ext cx="496356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2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Профильные классы:</a:t>
              </a:r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52" y="161526"/>
            <a:ext cx="829624" cy="10649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0"/>
          <a:stretch/>
        </p:blipFill>
        <p:spPr>
          <a:xfrm>
            <a:off x="10752613" y="-254105"/>
            <a:ext cx="1638154" cy="1479794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747F153D-3C20-4CF0-B57C-B8A6C3B35C1D}"/>
              </a:ext>
            </a:extLst>
          </p:cNvPr>
          <p:cNvSpPr/>
          <p:nvPr/>
        </p:nvSpPr>
        <p:spPr>
          <a:xfrm>
            <a:off x="5418755" y="296262"/>
            <a:ext cx="542720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Ступень основного общего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18271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04B7BCD-3A1B-4CF9-87E6-7E11E6388F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4"/>
          <a:stretch/>
        </p:blipFill>
        <p:spPr>
          <a:xfrm>
            <a:off x="-1" y="1920675"/>
            <a:ext cx="5175253" cy="493732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36F74B5-6942-4563-805A-DB6CF940BD1C}"/>
              </a:ext>
            </a:extLst>
          </p:cNvPr>
          <p:cNvSpPr/>
          <p:nvPr/>
        </p:nvSpPr>
        <p:spPr>
          <a:xfrm>
            <a:off x="0" y="0"/>
            <a:ext cx="4659086" cy="2699657"/>
          </a:xfrm>
          <a:prstGeom prst="rect">
            <a:avLst/>
          </a:prstGeom>
          <a:gradFill>
            <a:gsLst>
              <a:gs pos="47000">
                <a:srgbClr val="DC3929"/>
              </a:gs>
              <a:gs pos="74000">
                <a:srgbClr val="DC3929">
                  <a:alpha val="89000"/>
                </a:srgbClr>
              </a:gs>
              <a:gs pos="100000">
                <a:srgbClr val="DC3929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354036" y="103559"/>
            <a:ext cx="74796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ПРИМЕР ДЛИННОГО ЗАГОЛОВКА </a:t>
            </a:r>
          </a:p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СВЕТЛОГО СЛАЙДА</a:t>
            </a:r>
            <a:endParaRPr lang="ru-RU" sz="3200" b="1" cap="all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95573" y="1180777"/>
            <a:ext cx="7696427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3F7D"/>
              </a:solidFill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2167456" y="-1"/>
            <a:ext cx="10024545" cy="6858001"/>
          </a:xfrm>
          <a:custGeom>
            <a:avLst/>
            <a:gdLst>
              <a:gd name="connsiteX0" fmla="*/ 0 w 10024545"/>
              <a:gd name="connsiteY0" fmla="*/ 0 h 6858001"/>
              <a:gd name="connsiteX1" fmla="*/ 10024545 w 10024545"/>
              <a:gd name="connsiteY1" fmla="*/ 0 h 6858001"/>
              <a:gd name="connsiteX2" fmla="*/ 10024545 w 10024545"/>
              <a:gd name="connsiteY2" fmla="*/ 6858001 h 6858001"/>
              <a:gd name="connsiteX3" fmla="*/ 487434 w 10024545"/>
              <a:gd name="connsiteY3" fmla="*/ 6858001 h 6858001"/>
              <a:gd name="connsiteX4" fmla="*/ 505117 w 10024545"/>
              <a:gd name="connsiteY4" fmla="*/ 6850007 h 6858001"/>
              <a:gd name="connsiteX5" fmla="*/ 2595045 w 10024545"/>
              <a:gd name="connsiteY5" fmla="*/ 3524364 h 6858001"/>
              <a:gd name="connsiteX6" fmla="*/ 2715 w 10024545"/>
              <a:gd name="connsiteY6" fmla="*/ 77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24545" h="6858001">
                <a:moveTo>
                  <a:pt x="0" y="0"/>
                </a:moveTo>
                <a:lnTo>
                  <a:pt x="10024545" y="0"/>
                </a:lnTo>
                <a:lnTo>
                  <a:pt x="10024545" y="6858001"/>
                </a:lnTo>
                <a:lnTo>
                  <a:pt x="487434" y="6858001"/>
                </a:lnTo>
                <a:lnTo>
                  <a:pt x="505117" y="6850007"/>
                </a:lnTo>
                <a:cubicBezTo>
                  <a:pt x="1741708" y="6254157"/>
                  <a:pt x="2595045" y="4988914"/>
                  <a:pt x="2595045" y="3524364"/>
                </a:cubicBezTo>
                <a:cubicBezTo>
                  <a:pt x="2595045" y="1868786"/>
                  <a:pt x="1504580" y="467899"/>
                  <a:pt x="2715" y="771"/>
                </a:cubicBezTo>
                <a:close/>
              </a:path>
            </a:pathLst>
          </a:custGeom>
          <a:solidFill>
            <a:srgbClr val="DC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0844F520-F033-40CA-8D16-E3D3E3308E22}"/>
              </a:ext>
            </a:extLst>
          </p:cNvPr>
          <p:cNvGrpSpPr/>
          <p:nvPr/>
        </p:nvGrpSpPr>
        <p:grpSpPr>
          <a:xfrm>
            <a:off x="5444928" y="365168"/>
            <a:ext cx="6862618" cy="6016182"/>
            <a:chOff x="5666850" y="168825"/>
            <a:chExt cx="6429586" cy="6016182"/>
          </a:xfrm>
        </p:grpSpPr>
        <p:sp>
          <p:nvSpPr>
            <p:cNvPr id="27" name="TextBox 26"/>
            <p:cNvSpPr txBox="1"/>
            <p:nvPr/>
          </p:nvSpPr>
          <p:spPr>
            <a:xfrm>
              <a:off x="5666850" y="1506803"/>
              <a:ext cx="6429586" cy="4678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solidFill>
                    <a:schemeClr val="bg1"/>
                  </a:solidFill>
                  <a:latin typeface="Montserrat Black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БЫЛ ОТКРЫТ В 2025 ГОДУ, ЯВЛЯЕТСЯ ПИЛОТНЫМ ИНОВАЦИОННЫМ ПРОЕКТОМ</a:t>
              </a:r>
            </a:p>
            <a:p>
              <a:endParaRPr lang="ru-RU" sz="12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ru-RU" sz="20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23 обучающихся</a:t>
              </a:r>
            </a:p>
            <a:p>
              <a:endParaRPr lang="ru-RU" sz="20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ru-RU" sz="2000" b="1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Дополнительные образовательные программы</a:t>
              </a:r>
              <a:r>
                <a:rPr lang="ru-RU" sz="20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: Экономика, Управление, право</a:t>
              </a:r>
            </a:p>
            <a:p>
              <a:endParaRPr lang="ru-RU" sz="20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ru-RU" sz="2000" b="1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Дисциплины от преподавателей РАНХиГС</a:t>
              </a:r>
              <a:r>
                <a:rPr lang="ru-RU" sz="20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: Бережливое производство, Управление проектами, Деловые коммуникации, </a:t>
              </a:r>
              <a:r>
                <a:rPr lang="ru-RU" sz="2000" dirty="0" err="1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Волонтерство</a:t>
              </a:r>
              <a:r>
                <a:rPr lang="ru-RU" sz="20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 и пр.</a:t>
              </a:r>
            </a:p>
            <a:p>
              <a:endParaRPr lang="ru-RU" sz="20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ru-RU" sz="20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Еженедельные занятия с преподавателями</a:t>
              </a:r>
            </a:p>
            <a:p>
              <a:r>
                <a:rPr lang="ru-RU" sz="20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на площадке РАНХиГС</a:t>
              </a:r>
            </a:p>
            <a:p>
              <a:endParaRPr lang="ru-RU" sz="12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5666850" y="168825"/>
              <a:ext cx="496356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2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Класс президентской академии РАНХиГС</a:t>
              </a:r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52" y="161526"/>
            <a:ext cx="829624" cy="10649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0"/>
          <a:stretch/>
        </p:blipFill>
        <p:spPr>
          <a:xfrm>
            <a:off x="1152718" y="-97729"/>
            <a:ext cx="1638154" cy="1479794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747F153D-3C20-4CF0-B57C-B8A6C3B35C1D}"/>
              </a:ext>
            </a:extLst>
          </p:cNvPr>
          <p:cNvSpPr/>
          <p:nvPr/>
        </p:nvSpPr>
        <p:spPr>
          <a:xfrm>
            <a:off x="5449455" y="103558"/>
            <a:ext cx="542720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Ступень среднего общего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429012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0B90A3-BB7D-4B33-BC30-9AA4096022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7"/>
          <a:stretch/>
        </p:blipFill>
        <p:spPr>
          <a:xfrm>
            <a:off x="-1751245" y="0"/>
            <a:ext cx="747965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354036" y="103559"/>
            <a:ext cx="74796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ПРИМЕР ДЛИННОГО ЗАГОЛОВКА </a:t>
            </a:r>
          </a:p>
          <a:p>
            <a:r>
              <a:rPr lang="ru-RU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СВЕТЛОГО СЛАЙДА</a:t>
            </a:r>
            <a:endParaRPr lang="ru-RU" sz="3200" b="1" cap="all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95573" y="1180777"/>
            <a:ext cx="7696427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3F7D"/>
              </a:solidFill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2167456" y="-1"/>
            <a:ext cx="10024545" cy="6858001"/>
          </a:xfrm>
          <a:custGeom>
            <a:avLst/>
            <a:gdLst>
              <a:gd name="connsiteX0" fmla="*/ 0 w 10024545"/>
              <a:gd name="connsiteY0" fmla="*/ 0 h 6858001"/>
              <a:gd name="connsiteX1" fmla="*/ 10024545 w 10024545"/>
              <a:gd name="connsiteY1" fmla="*/ 0 h 6858001"/>
              <a:gd name="connsiteX2" fmla="*/ 10024545 w 10024545"/>
              <a:gd name="connsiteY2" fmla="*/ 6858001 h 6858001"/>
              <a:gd name="connsiteX3" fmla="*/ 487434 w 10024545"/>
              <a:gd name="connsiteY3" fmla="*/ 6858001 h 6858001"/>
              <a:gd name="connsiteX4" fmla="*/ 505117 w 10024545"/>
              <a:gd name="connsiteY4" fmla="*/ 6850007 h 6858001"/>
              <a:gd name="connsiteX5" fmla="*/ 2595045 w 10024545"/>
              <a:gd name="connsiteY5" fmla="*/ 3524364 h 6858001"/>
              <a:gd name="connsiteX6" fmla="*/ 2715 w 10024545"/>
              <a:gd name="connsiteY6" fmla="*/ 77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24545" h="6858001">
                <a:moveTo>
                  <a:pt x="0" y="0"/>
                </a:moveTo>
                <a:lnTo>
                  <a:pt x="10024545" y="0"/>
                </a:lnTo>
                <a:lnTo>
                  <a:pt x="10024545" y="6858001"/>
                </a:lnTo>
                <a:lnTo>
                  <a:pt x="487434" y="6858001"/>
                </a:lnTo>
                <a:lnTo>
                  <a:pt x="505117" y="6850007"/>
                </a:lnTo>
                <a:cubicBezTo>
                  <a:pt x="1741708" y="6254157"/>
                  <a:pt x="2595045" y="4988914"/>
                  <a:pt x="2595045" y="3524364"/>
                </a:cubicBezTo>
                <a:cubicBezTo>
                  <a:pt x="2595045" y="1868786"/>
                  <a:pt x="1504580" y="467899"/>
                  <a:pt x="2715" y="771"/>
                </a:cubicBezTo>
                <a:close/>
              </a:path>
            </a:pathLst>
          </a:custGeom>
          <a:solidFill>
            <a:srgbClr val="DC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0844F520-F033-40CA-8D16-E3D3E3308E22}"/>
              </a:ext>
            </a:extLst>
          </p:cNvPr>
          <p:cNvGrpSpPr/>
          <p:nvPr/>
        </p:nvGrpSpPr>
        <p:grpSpPr>
          <a:xfrm>
            <a:off x="5227182" y="234363"/>
            <a:ext cx="6791709" cy="7006561"/>
            <a:chOff x="5401463" y="-13823"/>
            <a:chExt cx="6586604" cy="7006561"/>
          </a:xfrm>
        </p:grpSpPr>
        <p:sp>
          <p:nvSpPr>
            <p:cNvPr id="27" name="TextBox 26"/>
            <p:cNvSpPr txBox="1"/>
            <p:nvPr/>
          </p:nvSpPr>
          <p:spPr>
            <a:xfrm>
              <a:off x="5401463" y="960317"/>
              <a:ext cx="6586604" cy="603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7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10 и 11 классы</a:t>
              </a:r>
            </a:p>
            <a:p>
              <a:endParaRPr lang="ru-RU" sz="17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ru-RU" sz="17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47 обучающихся</a:t>
              </a:r>
            </a:p>
            <a:p>
              <a:endParaRPr lang="ru-RU" sz="17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ru-RU" sz="1700" b="1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Дополнительные образовательные программы</a:t>
              </a:r>
              <a:r>
                <a:rPr lang="ru-RU" sz="17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: Каратэ </a:t>
              </a:r>
              <a:r>
                <a:rPr lang="ru-RU" sz="1700" dirty="0" err="1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киокусинкай</a:t>
              </a:r>
              <a:r>
                <a:rPr lang="ru-RU" sz="17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, Актерское мастерство, Стрелковая подготовка, БПЛА, Силовая подготовка, Строевая подготовка, Психология</a:t>
              </a:r>
            </a:p>
            <a:p>
              <a:endParaRPr lang="ru-RU" sz="17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ru-RU" sz="1700" b="1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Военный учебный центр при </a:t>
              </a:r>
              <a:r>
                <a:rPr lang="ru-RU" sz="1700" b="1" dirty="0" err="1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ЮУрГУ</a:t>
              </a:r>
              <a:r>
                <a:rPr lang="ru-RU" sz="1700" b="1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 (НИУ)</a:t>
              </a:r>
              <a:r>
                <a:rPr lang="ru-RU" sz="17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: Огневая подготовка, Общевойсковая подготовка, Тактическая подготовка</a:t>
              </a:r>
            </a:p>
            <a:p>
              <a:endParaRPr lang="ru-RU" sz="17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ru-RU" sz="17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Реализуется совместно с территориальным управлением ФСБ России по Челябинской Области, при содействии ФГАОУ ВО "ЮУрГУ (НИУ)" и ГБУДО “Региональный Центр Патриотического воспитания детей и молодежи “Авангард”</a:t>
              </a:r>
            </a:p>
            <a:p>
              <a:endParaRPr lang="ru-RU" sz="17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ru-RU" sz="17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Еженедельные занятия с преподавателями на площадке военного учебного центра при "</a:t>
              </a:r>
              <a:r>
                <a:rPr lang="ru-RU" sz="1700" dirty="0" err="1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ЮУрГУ</a:t>
              </a:r>
              <a:r>
                <a:rPr lang="ru-RU" sz="1700" dirty="0">
                  <a:solidFill>
                    <a:schemeClr val="bg1"/>
                  </a:solidFill>
                  <a:latin typeface="Montserrat Medium" panose="000006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 (НИУ)"</a:t>
              </a:r>
            </a:p>
            <a:p>
              <a:endParaRPr lang="ru-RU" sz="1200" dirty="0">
                <a:solidFill>
                  <a:schemeClr val="bg1"/>
                </a:solidFill>
                <a:latin typeface="Montserrat Medium" panose="000006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5401463" y="-13823"/>
              <a:ext cx="5560213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32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Классы УФСБ России</a:t>
              </a:r>
            </a:p>
            <a:p>
              <a:r>
                <a:rPr lang="ru-RU" sz="32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по Челябинской области </a:t>
              </a:r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52" y="161526"/>
            <a:ext cx="829624" cy="106497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80"/>
          <a:stretch/>
        </p:blipFill>
        <p:spPr>
          <a:xfrm>
            <a:off x="1152718" y="-97729"/>
            <a:ext cx="1638154" cy="1479794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747F153D-3C20-4CF0-B57C-B8A6C3B35C1D}"/>
              </a:ext>
            </a:extLst>
          </p:cNvPr>
          <p:cNvSpPr/>
          <p:nvPr/>
        </p:nvSpPr>
        <p:spPr>
          <a:xfrm>
            <a:off x="5227182" y="-2"/>
            <a:ext cx="542720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Ступень среднего общего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1724723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единительная линия 15"/>
          <p:cNvCxnSpPr/>
          <p:nvPr/>
        </p:nvCxnSpPr>
        <p:spPr>
          <a:xfrm>
            <a:off x="0" y="5080000"/>
            <a:ext cx="12192000" cy="4285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1">
            <a:extLst>
              <a:ext uri="{FF2B5EF4-FFF2-40B4-BE49-F238E27FC236}">
                <a16:creationId xmlns:a16="http://schemas.microsoft.com/office/drawing/2014/main" id="{8B48E171-3D61-4534-AE60-819F9186430F}"/>
              </a:ext>
            </a:extLst>
          </p:cNvPr>
          <p:cNvSpPr/>
          <p:nvPr/>
        </p:nvSpPr>
        <p:spPr>
          <a:xfrm>
            <a:off x="844550" y="5080000"/>
            <a:ext cx="5553075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350"/>
              </a:lnSpc>
              <a:buNone/>
            </a:pPr>
            <a:r>
              <a:rPr lang="en-US" b="1" dirty="0">
                <a:solidFill>
                  <a:srgbClr val="DC3929"/>
                </a:solidFill>
                <a:latin typeface="Involve Bold" pitchFamily="34" charset="0"/>
                <a:ea typeface="Involve Bold" pitchFamily="34" charset="-122"/>
                <a:cs typeface="Involve Bold" pitchFamily="34" charset="-120"/>
              </a:rPr>
              <a:t>ПРИЕМНАЯ ДИРЕКТОРА</a:t>
            </a:r>
            <a:endParaRPr lang="en-US" dirty="0">
              <a:solidFill>
                <a:srgbClr val="DC3929"/>
              </a:solidFill>
            </a:endParaRPr>
          </a:p>
        </p:txBody>
      </p:sp>
      <p:sp>
        <p:nvSpPr>
          <p:cNvPr id="8" name="Text 2">
            <a:extLst>
              <a:ext uri="{FF2B5EF4-FFF2-40B4-BE49-F238E27FC236}">
                <a16:creationId xmlns:a16="http://schemas.microsoft.com/office/drawing/2014/main" id="{196114DA-A749-433C-BD49-2818C3A7BB81}"/>
              </a:ext>
            </a:extLst>
          </p:cNvPr>
          <p:cNvSpPr/>
          <p:nvPr/>
        </p:nvSpPr>
        <p:spPr>
          <a:xfrm>
            <a:off x="6767513" y="5080000"/>
            <a:ext cx="6477000" cy="1219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350"/>
              </a:lnSpc>
              <a:buNone/>
            </a:pPr>
            <a:r>
              <a:rPr lang="en-US" b="1" dirty="0">
                <a:solidFill>
                  <a:srgbClr val="DC3929"/>
                </a:solidFill>
                <a:latin typeface="Involve Bold" pitchFamily="34" charset="0"/>
                <a:ea typeface="Involve Bold" pitchFamily="34" charset="-122"/>
                <a:cs typeface="Involve Bold" pitchFamily="34" charset="-120"/>
              </a:rPr>
              <a:t>ЦЕНТР ДОПОЛНИТЕЛЬНОГО ОБРАЗОВАНИЯ</a:t>
            </a:r>
            <a:endParaRPr lang="en-US" dirty="0">
              <a:solidFill>
                <a:srgbClr val="DC3929"/>
              </a:solidFill>
            </a:endParaRPr>
          </a:p>
        </p:txBody>
      </p:sp>
      <p:sp>
        <p:nvSpPr>
          <p:cNvPr id="9" name="name_7 351 214 55-10">
            <a:extLst>
              <a:ext uri="{FF2B5EF4-FFF2-40B4-BE49-F238E27FC236}">
                <a16:creationId xmlns:a16="http://schemas.microsoft.com/office/drawing/2014/main" id="{14FD52AC-F9C1-4809-8DA5-A56CE9161B35}"/>
              </a:ext>
            </a:extLst>
          </p:cNvPr>
          <p:cNvSpPr/>
          <p:nvPr/>
        </p:nvSpPr>
        <p:spPr>
          <a:xfrm>
            <a:off x="844550" y="5481637"/>
            <a:ext cx="3448050" cy="5048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1600" b="1" dirty="0">
                <a:solidFill>
                  <a:srgbClr val="DC3929"/>
                </a:solidFill>
                <a:latin typeface="Involve Bold" pitchFamily="34" charset="0"/>
                <a:ea typeface="Involve Bold" pitchFamily="34" charset="-122"/>
                <a:cs typeface="Involve Bold" pitchFamily="34" charset="-120"/>
              </a:rPr>
              <a:t>+7 (351) 214 55-10</a:t>
            </a:r>
            <a:endParaRPr lang="en-US" sz="1600" dirty="0">
              <a:solidFill>
                <a:srgbClr val="DC3929"/>
              </a:solidFill>
            </a:endParaRPr>
          </a:p>
        </p:txBody>
      </p:sp>
      <p:sp>
        <p:nvSpPr>
          <p:cNvPr id="10" name="oc-5bkru">
            <a:extLst>
              <a:ext uri="{FF2B5EF4-FFF2-40B4-BE49-F238E27FC236}">
                <a16:creationId xmlns:a16="http://schemas.microsoft.com/office/drawing/2014/main" id="{2A0FD2D8-ADEB-459A-BA46-DA69C3F8F411}"/>
              </a:ext>
            </a:extLst>
          </p:cNvPr>
          <p:cNvSpPr/>
          <p:nvPr/>
        </p:nvSpPr>
        <p:spPr>
          <a:xfrm>
            <a:off x="844550" y="5878989"/>
            <a:ext cx="2143125" cy="5048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1600" b="1" dirty="0">
                <a:solidFill>
                  <a:srgbClr val="DC3929"/>
                </a:solidFill>
                <a:latin typeface="Involve Bold" pitchFamily="34" charset="0"/>
                <a:ea typeface="Involve Bold" pitchFamily="34" charset="-122"/>
                <a:cs typeface="Involve Bold" pitchFamily="34" charset="-120"/>
              </a:rPr>
              <a:t>oc-5@bk.ru</a:t>
            </a:r>
            <a:endParaRPr lang="en-US" sz="1600" dirty="0">
              <a:solidFill>
                <a:srgbClr val="DC3929"/>
              </a:solidFill>
            </a:endParaRPr>
          </a:p>
        </p:txBody>
      </p:sp>
      <p:sp>
        <p:nvSpPr>
          <p:cNvPr id="11" name="name_7 351 214 55-90">
            <a:extLst>
              <a:ext uri="{FF2B5EF4-FFF2-40B4-BE49-F238E27FC236}">
                <a16:creationId xmlns:a16="http://schemas.microsoft.com/office/drawing/2014/main" id="{AAD9C679-9917-4AE3-8F29-2F063C4B0D8E}"/>
              </a:ext>
            </a:extLst>
          </p:cNvPr>
          <p:cNvSpPr/>
          <p:nvPr/>
        </p:nvSpPr>
        <p:spPr>
          <a:xfrm>
            <a:off x="6767513" y="5522279"/>
            <a:ext cx="3371850" cy="5048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1600" b="1" dirty="0">
                <a:solidFill>
                  <a:srgbClr val="DC3929"/>
                </a:solidFill>
                <a:latin typeface="Involve Bold" pitchFamily="34" charset="0"/>
                <a:ea typeface="Involve Bold" pitchFamily="34" charset="-122"/>
                <a:cs typeface="Involve Bold" pitchFamily="34" charset="-120"/>
              </a:rPr>
              <a:t>+7 (351) 214 55-90</a:t>
            </a:r>
            <a:endParaRPr lang="en-US" sz="1600" dirty="0">
              <a:solidFill>
                <a:srgbClr val="DC3929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AF057A8-C6E4-44CB-8DC4-BE83FCB0D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29" y="2054428"/>
            <a:ext cx="10688938" cy="241363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35403" y="373305"/>
            <a:ext cx="74796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DC392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ОБРАЗОВАТЕЛЬНЫЙ ЦЕНТР № 5</a:t>
            </a:r>
          </a:p>
          <a:p>
            <a:r>
              <a:rPr lang="ru-RU" sz="3200" b="1" dirty="0">
                <a:solidFill>
                  <a:srgbClr val="DC392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г. Челябинска</a:t>
            </a:r>
          </a:p>
        </p:txBody>
      </p:sp>
    </p:spTree>
    <p:extLst>
      <p:ext uri="{BB962C8B-B14F-4D97-AF65-F5344CB8AC3E}">
        <p14:creationId xmlns:p14="http://schemas.microsoft.com/office/powerpoint/2010/main" val="13936120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3">
      <a:dk1>
        <a:srgbClr val="DC3929"/>
      </a:dk1>
      <a:lt1>
        <a:srgbClr val="E7E6E6"/>
      </a:lt1>
      <a:dk2>
        <a:srgbClr val="DC3929"/>
      </a:dk2>
      <a:lt2>
        <a:srgbClr val="E7E6E6"/>
      </a:lt2>
      <a:accent1>
        <a:srgbClr val="48A1FA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Montserrat Black"/>
        <a:ea typeface=""/>
        <a:cs typeface=""/>
      </a:majorFont>
      <a:minorFont>
        <a:latin typeface="Montserrat Medium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590</Words>
  <Application>Microsoft Office PowerPoint</Application>
  <PresentationFormat>Широкоэкранный</PresentationFormat>
  <Paragraphs>127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20" baseType="lpstr">
      <vt:lpstr>Arial</vt:lpstr>
      <vt:lpstr>Calibri</vt:lpstr>
      <vt:lpstr>Calibri Light</vt:lpstr>
      <vt:lpstr>Involve Bold</vt:lpstr>
      <vt:lpstr>Montserrat Black</vt:lpstr>
      <vt:lpstr>Montserrat ExtraBold</vt:lpstr>
      <vt:lpstr>Montserrat Medium</vt:lpstr>
      <vt:lpstr>Montserrat SemiBold</vt:lpstr>
      <vt:lpstr>Tahoma</vt:lpstr>
      <vt:lpstr>Тема Office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k1052</cp:lastModifiedBy>
  <cp:revision>31</cp:revision>
  <dcterms:created xsi:type="dcterms:W3CDTF">2023-01-22T09:51:49Z</dcterms:created>
  <dcterms:modified xsi:type="dcterms:W3CDTF">2025-12-05T10:26:01Z</dcterms:modified>
</cp:coreProperties>
</file>